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43A"/>
    <a:srgbClr val="E2E9CF"/>
    <a:srgbClr val="FF8700"/>
    <a:srgbClr val="8FA998"/>
    <a:srgbClr val="E3D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94585" autoAdjust="0"/>
  </p:normalViewPr>
  <p:slideViewPr>
    <p:cSldViewPr>
      <p:cViewPr varScale="1">
        <p:scale>
          <a:sx n="78" d="100"/>
          <a:sy n="78" d="100"/>
        </p:scale>
        <p:origin x="38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A58AF-D321-C542-87C5-16F62C46E9C5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A9C05-F119-F146-8F8D-93C33A57F90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7676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This is an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9C05-F119-F146-8F8D-93C33A57F90F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4022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5E6E-2B0C-2453-BB02-7CD58D0E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3ACF0-1856-EE03-3616-9198C6E3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2D26D-1222-265A-5DEB-E3C5112B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A70CB-5E64-03A2-5237-9F326349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3800" y="2476500"/>
            <a:ext cx="42672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A99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18B63-40EE-41B1-70E1-45604BD4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CE84B-0319-D4EE-F3E1-5244E8D5325D}"/>
              </a:ext>
            </a:extLst>
          </p:cNvPr>
          <p:cNvSpPr/>
          <p:nvPr/>
        </p:nvSpPr>
        <p:spPr>
          <a:xfrm>
            <a:off x="-2" y="2964845"/>
            <a:ext cx="18288000" cy="3442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E33A36-9E65-561E-7B8E-F29B5B3E9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467517" y="3162299"/>
            <a:ext cx="2286000" cy="3048000"/>
          </a:xfrm>
        </p:spPr>
        <p:txBody>
          <a:bodyPr/>
          <a:lstStyle/>
          <a:p>
            <a:endParaRPr lang="en-BE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39D84392-D437-0673-FB11-EC76D7E6035C}"/>
              </a:ext>
            </a:extLst>
          </p:cNvPr>
          <p:cNvSpPr txBox="1"/>
          <p:nvPr/>
        </p:nvSpPr>
        <p:spPr>
          <a:xfrm>
            <a:off x="499168" y="440220"/>
            <a:ext cx="1199763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7"/>
              </a:lnSpc>
            </a:pPr>
            <a:r>
              <a:rPr lang="en-US" sz="8000" b="1" dirty="0">
                <a:solidFill>
                  <a:srgbClr val="E2E9CF"/>
                </a:solidFill>
                <a:latin typeface="+mj-lt"/>
                <a:ea typeface="Alexandria Bold"/>
                <a:cs typeface="Alexandria Bold"/>
                <a:sym typeface="Alexandria Bold"/>
              </a:rPr>
              <a:t>PAIN SCIENCE IN MOTION VI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3D6137F-94DC-6906-9B3F-2F34E709343B}"/>
              </a:ext>
            </a:extLst>
          </p:cNvPr>
          <p:cNvSpPr txBox="1"/>
          <p:nvPr/>
        </p:nvSpPr>
        <p:spPr>
          <a:xfrm>
            <a:off x="557674" y="1515371"/>
            <a:ext cx="8076935" cy="685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  <a:spcBef>
                <a:spcPct val="0"/>
              </a:spcBef>
            </a:pPr>
            <a:r>
              <a:rPr lang="en-US" sz="4050" dirty="0">
                <a:solidFill>
                  <a:schemeClr val="bg1"/>
                </a:solidFill>
                <a:latin typeface="+mj-lt"/>
                <a:ea typeface="Alexandria"/>
                <a:cs typeface="Alexandria"/>
                <a:sym typeface="Alexandria"/>
              </a:rPr>
              <a:t>BRUSSELS |  28-30 MAY 2026 #PSiM26 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306249A-9E65-FE37-CAFA-158C975A0080}"/>
              </a:ext>
            </a:extLst>
          </p:cNvPr>
          <p:cNvSpPr>
            <a:spLocks noChangeAspect="1"/>
          </p:cNvSpPr>
          <p:nvPr/>
        </p:nvSpPr>
        <p:spPr>
          <a:xfrm>
            <a:off x="8136869" y="6732539"/>
            <a:ext cx="2014261" cy="2068561"/>
          </a:xfrm>
          <a:custGeom>
            <a:avLst/>
            <a:gdLst/>
            <a:ahLst/>
            <a:cxnLst/>
            <a:rect l="l" t="t" r="r" b="b"/>
            <a:pathLst>
              <a:path w="5343118" h="5487156">
                <a:moveTo>
                  <a:pt x="0" y="0"/>
                </a:moveTo>
                <a:lnTo>
                  <a:pt x="5343119" y="0"/>
                </a:lnTo>
                <a:lnTo>
                  <a:pt x="5343119" y="5487156"/>
                </a:lnTo>
                <a:lnTo>
                  <a:pt x="0" y="548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49051ED-A8DA-922D-A3F4-7D57454D9FFA}"/>
              </a:ext>
            </a:extLst>
          </p:cNvPr>
          <p:cNvGrpSpPr/>
          <p:nvPr/>
        </p:nvGrpSpPr>
        <p:grpSpPr>
          <a:xfrm>
            <a:off x="0" y="8816164"/>
            <a:ext cx="18288000" cy="1470836"/>
            <a:chOff x="0" y="0"/>
            <a:chExt cx="4974630" cy="81280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CA9F7DF-01DB-0418-B5AA-FA42C0A6BA9A}"/>
                </a:ext>
              </a:extLst>
            </p:cNvPr>
            <p:cNvSpPr/>
            <p:nvPr/>
          </p:nvSpPr>
          <p:spPr>
            <a:xfrm>
              <a:off x="0" y="0"/>
              <a:ext cx="4974630" cy="812800"/>
            </a:xfrm>
            <a:custGeom>
              <a:avLst/>
              <a:gdLst/>
              <a:ahLst/>
              <a:cxnLst/>
              <a:rect l="l" t="t" r="r" b="b"/>
              <a:pathLst>
                <a:path w="4974630" h="812800">
                  <a:moveTo>
                    <a:pt x="0" y="0"/>
                  </a:moveTo>
                  <a:lnTo>
                    <a:pt x="4974630" y="0"/>
                  </a:lnTo>
                  <a:lnTo>
                    <a:pt x="49746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1C68472D-9052-8866-6601-A741B9E85124}"/>
                </a:ext>
              </a:extLst>
            </p:cNvPr>
            <p:cNvSpPr txBox="1"/>
            <p:nvPr/>
          </p:nvSpPr>
          <p:spPr>
            <a:xfrm>
              <a:off x="0" y="-38100"/>
              <a:ext cx="4974630" cy="850900"/>
            </a:xfrm>
            <a:prstGeom prst="rect">
              <a:avLst/>
            </a:prstGeom>
          </p:spPr>
          <p:txBody>
            <a:bodyPr lIns="36890" tIns="36890" rIns="36890" bIns="36890" rtlCol="0" anchor="ctr"/>
            <a:lstStyle/>
            <a:p>
              <a:pPr algn="ctr">
                <a:lnSpc>
                  <a:spcPts val="264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6EEA0250-D134-D381-EB2C-5D85426EF11C}"/>
              </a:ext>
            </a:extLst>
          </p:cNvPr>
          <p:cNvSpPr/>
          <p:nvPr/>
        </p:nvSpPr>
        <p:spPr>
          <a:xfrm>
            <a:off x="308811" y="9018088"/>
            <a:ext cx="6958339" cy="648195"/>
          </a:xfrm>
          <a:custGeom>
            <a:avLst/>
            <a:gdLst/>
            <a:ahLst/>
            <a:cxnLst/>
            <a:rect l="l" t="t" r="r" b="b"/>
            <a:pathLst>
              <a:path w="6958339" h="648195">
                <a:moveTo>
                  <a:pt x="0" y="0"/>
                </a:moveTo>
                <a:lnTo>
                  <a:pt x="6958338" y="0"/>
                </a:lnTo>
                <a:lnTo>
                  <a:pt x="6958338" y="648196"/>
                </a:lnTo>
                <a:lnTo>
                  <a:pt x="0" y="648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1B156C7-AA76-C0A3-6F1E-21BC3147937B}"/>
              </a:ext>
            </a:extLst>
          </p:cNvPr>
          <p:cNvSpPr txBox="1"/>
          <p:nvPr/>
        </p:nvSpPr>
        <p:spPr>
          <a:xfrm>
            <a:off x="308811" y="9846562"/>
            <a:ext cx="6057216" cy="3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  <a:spcBef>
                <a:spcPct val="0"/>
              </a:spcBef>
            </a:pPr>
            <a:r>
              <a:rPr lang="en-US" sz="2000" dirty="0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© We thank </a:t>
            </a:r>
            <a:r>
              <a:rPr lang="en-US" sz="2000" dirty="0" err="1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vzw</a:t>
            </a:r>
            <a:r>
              <a:rPr lang="en-US" sz="2000" dirty="0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Atomium</a:t>
            </a:r>
            <a:r>
              <a:rPr lang="en-US" sz="2000" dirty="0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 for the permission.</a:t>
            </a:r>
          </a:p>
        </p:txBody>
      </p:sp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3707CE2F-3B11-2D93-E2C3-31F9D651A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345" y="9297980"/>
            <a:ext cx="1774430" cy="801356"/>
          </a:xfrm>
          <a:prstGeom prst="rect">
            <a:avLst/>
          </a:prstGeom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07BBB46F-BA21-4C63-0C2B-BD10E95D9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955" y="9007666"/>
            <a:ext cx="3106061" cy="12793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ECC09B-6833-BA00-B21B-68CB816ECE94}"/>
              </a:ext>
            </a:extLst>
          </p:cNvPr>
          <p:cNvGrpSpPr>
            <a:grpSpLocks noChangeAspect="1"/>
          </p:cNvGrpSpPr>
          <p:nvPr/>
        </p:nvGrpSpPr>
        <p:grpSpPr>
          <a:xfrm>
            <a:off x="10302995" y="7034439"/>
            <a:ext cx="6948706" cy="1766661"/>
            <a:chOff x="76200" y="6667500"/>
            <a:chExt cx="8443332" cy="2146659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1380D183-13E0-ADB6-4D38-F7A1781A3547}"/>
                </a:ext>
              </a:extLst>
            </p:cNvPr>
            <p:cNvSpPr/>
            <p:nvPr/>
          </p:nvSpPr>
          <p:spPr>
            <a:xfrm flipH="1">
              <a:off x="76200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1517CBF6-B248-9B8F-C81E-BD8848A7F821}"/>
                </a:ext>
              </a:extLst>
            </p:cNvPr>
            <p:cNvSpPr/>
            <p:nvPr/>
          </p:nvSpPr>
          <p:spPr>
            <a:xfrm>
              <a:off x="4252332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577028-FE41-496E-06EE-5FE145F7F94B}"/>
              </a:ext>
            </a:extLst>
          </p:cNvPr>
          <p:cNvGrpSpPr>
            <a:grpSpLocks noChangeAspect="1"/>
          </p:cNvGrpSpPr>
          <p:nvPr/>
        </p:nvGrpSpPr>
        <p:grpSpPr>
          <a:xfrm>
            <a:off x="1036298" y="7048845"/>
            <a:ext cx="6948706" cy="1766661"/>
            <a:chOff x="76200" y="6667500"/>
            <a:chExt cx="8443332" cy="2146659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C5586CEF-E337-7AAA-3CEB-29F1E881A156}"/>
                </a:ext>
              </a:extLst>
            </p:cNvPr>
            <p:cNvSpPr/>
            <p:nvPr/>
          </p:nvSpPr>
          <p:spPr>
            <a:xfrm flipH="1">
              <a:off x="76200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3672D32E-B5B4-6CA0-1893-CF4559022888}"/>
                </a:ext>
              </a:extLst>
            </p:cNvPr>
            <p:cNvSpPr/>
            <p:nvPr/>
          </p:nvSpPr>
          <p:spPr>
            <a:xfrm>
              <a:off x="4252332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21" name="Freeform 3">
            <a:extLst>
              <a:ext uri="{FF2B5EF4-FFF2-40B4-BE49-F238E27FC236}">
                <a16:creationId xmlns:a16="http://schemas.microsoft.com/office/drawing/2014/main" id="{7AEFD015-A4B5-BC95-9B91-6BEFBF6CC70E}"/>
              </a:ext>
            </a:extLst>
          </p:cNvPr>
          <p:cNvSpPr/>
          <p:nvPr/>
        </p:nvSpPr>
        <p:spPr>
          <a:xfrm>
            <a:off x="-2" y="7053430"/>
            <a:ext cx="1067335" cy="1766661"/>
          </a:xfrm>
          <a:custGeom>
            <a:avLst/>
            <a:gdLst/>
            <a:ahLst/>
            <a:cxnLst/>
            <a:rect l="l" t="t" r="r" b="b"/>
            <a:pathLst>
              <a:path w="9280602" h="5487156">
                <a:moveTo>
                  <a:pt x="0" y="0"/>
                </a:moveTo>
                <a:lnTo>
                  <a:pt x="9280602" y="0"/>
                </a:lnTo>
                <a:lnTo>
                  <a:pt x="9280602" y="5487156"/>
                </a:lnTo>
                <a:lnTo>
                  <a:pt x="0" y="5487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028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B1E01D41-654C-28B7-FE34-DCCDB3942AB8}"/>
              </a:ext>
            </a:extLst>
          </p:cNvPr>
          <p:cNvSpPr txBox="1"/>
          <p:nvPr/>
        </p:nvSpPr>
        <p:spPr>
          <a:xfrm>
            <a:off x="557674" y="3406200"/>
            <a:ext cx="14399369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2F243A"/>
                </a:solidFill>
                <a:latin typeface="Calibri" panose="020F0502020204030204" pitchFamily="34" charset="0"/>
                <a:ea typeface="Alexandria"/>
                <a:cs typeface="Calibri" panose="020F0502020204030204" pitchFamily="34" charset="0"/>
                <a:sym typeface="Alexandria"/>
              </a:rPr>
              <a:t>Title of the presentation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91867DF4-4B48-AB4E-3E83-C348A610D385}"/>
              </a:ext>
            </a:extLst>
          </p:cNvPr>
          <p:cNvSpPr txBox="1"/>
          <p:nvPr/>
        </p:nvSpPr>
        <p:spPr>
          <a:xfrm>
            <a:off x="560302" y="5443586"/>
            <a:ext cx="1475589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43A"/>
                </a:solidFill>
                <a:latin typeface="+mj-lt"/>
                <a:ea typeface="Alexandria"/>
                <a:cs typeface="Alexandria"/>
                <a:sym typeface="Alexandria"/>
              </a:rPr>
              <a:t>Name of the presenter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43A"/>
                </a:solidFill>
                <a:latin typeface="+mj-lt"/>
                <a:ea typeface="Alexandria"/>
                <a:cs typeface="Alexandria"/>
                <a:sym typeface="Alexandria"/>
              </a:rPr>
              <a:t>(Insert of affiliations &amp; profile picture optional, not mandatory. Remove picture placeholder if not used)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9A5F925B-A141-9CE7-587A-F546368ACB10}"/>
              </a:ext>
            </a:extLst>
          </p:cNvPr>
          <p:cNvSpPr/>
          <p:nvPr/>
        </p:nvSpPr>
        <p:spPr>
          <a:xfrm flipH="1">
            <a:off x="17236432" y="7034438"/>
            <a:ext cx="1067335" cy="1766661"/>
          </a:xfrm>
          <a:custGeom>
            <a:avLst/>
            <a:gdLst/>
            <a:ahLst/>
            <a:cxnLst/>
            <a:rect l="l" t="t" r="r" b="b"/>
            <a:pathLst>
              <a:path w="9280602" h="5487156">
                <a:moveTo>
                  <a:pt x="0" y="0"/>
                </a:moveTo>
                <a:lnTo>
                  <a:pt x="9280602" y="0"/>
                </a:lnTo>
                <a:lnTo>
                  <a:pt x="9280602" y="5487156"/>
                </a:lnTo>
                <a:lnTo>
                  <a:pt x="0" y="5487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028"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0129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A99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C760F-4CB8-2DDA-6C43-6291CEE5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BB8144-65A4-8626-2A4B-DDE0E724B476}"/>
              </a:ext>
            </a:extLst>
          </p:cNvPr>
          <p:cNvSpPr/>
          <p:nvPr/>
        </p:nvSpPr>
        <p:spPr>
          <a:xfrm>
            <a:off x="-2" y="2964845"/>
            <a:ext cx="18288000" cy="3442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B82E54D-69D3-E4BA-6F47-F76CB54A18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15467013" y="3162300"/>
            <a:ext cx="2286000" cy="3048000"/>
          </a:xfr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388E58C7-4355-8FB0-F668-623324DD8396}"/>
              </a:ext>
            </a:extLst>
          </p:cNvPr>
          <p:cNvSpPr txBox="1"/>
          <p:nvPr/>
        </p:nvSpPr>
        <p:spPr>
          <a:xfrm>
            <a:off x="499168" y="440220"/>
            <a:ext cx="1199763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7"/>
              </a:lnSpc>
            </a:pPr>
            <a:r>
              <a:rPr lang="en-US" sz="8000" b="1" dirty="0">
                <a:solidFill>
                  <a:srgbClr val="E2E9CF"/>
                </a:solidFill>
                <a:latin typeface="+mj-lt"/>
                <a:ea typeface="Alexandria Bold"/>
                <a:cs typeface="Alexandria Bold"/>
                <a:sym typeface="Alexandria Bold"/>
              </a:rPr>
              <a:t>PAIN SCIENCE IN MOTION VI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037031A-FCDE-47FD-AC24-D91F2309BEB9}"/>
              </a:ext>
            </a:extLst>
          </p:cNvPr>
          <p:cNvSpPr txBox="1"/>
          <p:nvPr/>
        </p:nvSpPr>
        <p:spPr>
          <a:xfrm>
            <a:off x="557674" y="1515371"/>
            <a:ext cx="8076935" cy="685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  <a:spcBef>
                <a:spcPct val="0"/>
              </a:spcBef>
            </a:pPr>
            <a:r>
              <a:rPr lang="en-US" sz="4050" dirty="0">
                <a:solidFill>
                  <a:schemeClr val="bg1"/>
                </a:solidFill>
                <a:latin typeface="+mj-lt"/>
                <a:ea typeface="Alexandria"/>
                <a:cs typeface="Alexandria"/>
                <a:sym typeface="Alexandria"/>
              </a:rPr>
              <a:t>BRUSSELS |  28-30 MAY 2026 #PSiM26 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9F2A431-37F9-0D97-243B-4255E30E2C0A}"/>
              </a:ext>
            </a:extLst>
          </p:cNvPr>
          <p:cNvSpPr>
            <a:spLocks noChangeAspect="1"/>
          </p:cNvSpPr>
          <p:nvPr/>
        </p:nvSpPr>
        <p:spPr>
          <a:xfrm>
            <a:off x="8136869" y="6732539"/>
            <a:ext cx="2014261" cy="2068561"/>
          </a:xfrm>
          <a:custGeom>
            <a:avLst/>
            <a:gdLst/>
            <a:ahLst/>
            <a:cxnLst/>
            <a:rect l="l" t="t" r="r" b="b"/>
            <a:pathLst>
              <a:path w="5343118" h="5487156">
                <a:moveTo>
                  <a:pt x="0" y="0"/>
                </a:moveTo>
                <a:lnTo>
                  <a:pt x="5343119" y="0"/>
                </a:lnTo>
                <a:lnTo>
                  <a:pt x="5343119" y="5487156"/>
                </a:lnTo>
                <a:lnTo>
                  <a:pt x="0" y="5487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A42755F-959B-1E23-13A3-F3B5B74AC99C}"/>
              </a:ext>
            </a:extLst>
          </p:cNvPr>
          <p:cNvGrpSpPr/>
          <p:nvPr/>
        </p:nvGrpSpPr>
        <p:grpSpPr>
          <a:xfrm>
            <a:off x="0" y="8816164"/>
            <a:ext cx="18288000" cy="1470836"/>
            <a:chOff x="0" y="0"/>
            <a:chExt cx="4974630" cy="81280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68D405C-9BB2-E5BA-C4AF-6EB55758825F}"/>
                </a:ext>
              </a:extLst>
            </p:cNvPr>
            <p:cNvSpPr/>
            <p:nvPr/>
          </p:nvSpPr>
          <p:spPr>
            <a:xfrm>
              <a:off x="0" y="0"/>
              <a:ext cx="4974630" cy="812800"/>
            </a:xfrm>
            <a:custGeom>
              <a:avLst/>
              <a:gdLst/>
              <a:ahLst/>
              <a:cxnLst/>
              <a:rect l="l" t="t" r="r" b="b"/>
              <a:pathLst>
                <a:path w="4974630" h="812800">
                  <a:moveTo>
                    <a:pt x="0" y="0"/>
                  </a:moveTo>
                  <a:lnTo>
                    <a:pt x="4974630" y="0"/>
                  </a:lnTo>
                  <a:lnTo>
                    <a:pt x="49746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8B3BBF10-228E-EAFC-3085-47C01B493F53}"/>
                </a:ext>
              </a:extLst>
            </p:cNvPr>
            <p:cNvSpPr txBox="1"/>
            <p:nvPr/>
          </p:nvSpPr>
          <p:spPr>
            <a:xfrm>
              <a:off x="0" y="-38100"/>
              <a:ext cx="4974630" cy="850900"/>
            </a:xfrm>
            <a:prstGeom prst="rect">
              <a:avLst/>
            </a:prstGeom>
          </p:spPr>
          <p:txBody>
            <a:bodyPr lIns="36890" tIns="36890" rIns="36890" bIns="36890" rtlCol="0" anchor="ctr"/>
            <a:lstStyle/>
            <a:p>
              <a:pPr algn="ctr">
                <a:lnSpc>
                  <a:spcPts val="264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4240C0D1-A4E1-0FAA-C193-582579F9BCAB}"/>
              </a:ext>
            </a:extLst>
          </p:cNvPr>
          <p:cNvSpPr/>
          <p:nvPr/>
        </p:nvSpPr>
        <p:spPr>
          <a:xfrm>
            <a:off x="308811" y="9018088"/>
            <a:ext cx="6958339" cy="648195"/>
          </a:xfrm>
          <a:custGeom>
            <a:avLst/>
            <a:gdLst/>
            <a:ahLst/>
            <a:cxnLst/>
            <a:rect l="l" t="t" r="r" b="b"/>
            <a:pathLst>
              <a:path w="6958339" h="648195">
                <a:moveTo>
                  <a:pt x="0" y="0"/>
                </a:moveTo>
                <a:lnTo>
                  <a:pt x="6958338" y="0"/>
                </a:lnTo>
                <a:lnTo>
                  <a:pt x="6958338" y="648196"/>
                </a:lnTo>
                <a:lnTo>
                  <a:pt x="0" y="6481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1F441BD-9D25-84C5-4E84-1C991667C994}"/>
              </a:ext>
            </a:extLst>
          </p:cNvPr>
          <p:cNvSpPr txBox="1"/>
          <p:nvPr/>
        </p:nvSpPr>
        <p:spPr>
          <a:xfrm>
            <a:off x="308811" y="9846562"/>
            <a:ext cx="6057216" cy="3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  <a:spcBef>
                <a:spcPct val="0"/>
              </a:spcBef>
            </a:pPr>
            <a:r>
              <a:rPr lang="en-US" sz="2000" dirty="0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© We thank </a:t>
            </a:r>
            <a:r>
              <a:rPr lang="en-US" sz="2000" dirty="0" err="1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vzw</a:t>
            </a:r>
            <a:r>
              <a:rPr lang="en-US" sz="2000" dirty="0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Atomium</a:t>
            </a:r>
            <a:r>
              <a:rPr lang="en-US" sz="2000" dirty="0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 for the permission.</a:t>
            </a:r>
          </a:p>
        </p:txBody>
      </p:sp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5EAE711E-6917-673F-9C77-6980175E8D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345" y="9297980"/>
            <a:ext cx="1774430" cy="801356"/>
          </a:xfrm>
          <a:prstGeom prst="rect">
            <a:avLst/>
          </a:prstGeom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6D9515AC-7A80-9AAE-FD14-47E9AE88C1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955" y="9007666"/>
            <a:ext cx="3106061" cy="12793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6FF7DE8-506F-53C5-8DC7-EE92D9CF8FB6}"/>
              </a:ext>
            </a:extLst>
          </p:cNvPr>
          <p:cNvGrpSpPr>
            <a:grpSpLocks noChangeAspect="1"/>
          </p:cNvGrpSpPr>
          <p:nvPr/>
        </p:nvGrpSpPr>
        <p:grpSpPr>
          <a:xfrm>
            <a:off x="10302995" y="7034439"/>
            <a:ext cx="6948706" cy="1766661"/>
            <a:chOff x="76200" y="6667500"/>
            <a:chExt cx="8443332" cy="2146659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400C5723-9FEC-28A6-C348-426EC06C9E4A}"/>
                </a:ext>
              </a:extLst>
            </p:cNvPr>
            <p:cNvSpPr/>
            <p:nvPr/>
          </p:nvSpPr>
          <p:spPr>
            <a:xfrm flipH="1">
              <a:off x="76200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F9B6944F-082B-777C-08CE-AF4B6EAB3F97}"/>
                </a:ext>
              </a:extLst>
            </p:cNvPr>
            <p:cNvSpPr/>
            <p:nvPr/>
          </p:nvSpPr>
          <p:spPr>
            <a:xfrm>
              <a:off x="4252332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FF8DAB-DF7E-E88C-75EB-09A1A2CAFAC4}"/>
              </a:ext>
            </a:extLst>
          </p:cNvPr>
          <p:cNvGrpSpPr>
            <a:grpSpLocks noChangeAspect="1"/>
          </p:cNvGrpSpPr>
          <p:nvPr/>
        </p:nvGrpSpPr>
        <p:grpSpPr>
          <a:xfrm>
            <a:off x="1036298" y="7048845"/>
            <a:ext cx="6948706" cy="1766661"/>
            <a:chOff x="76200" y="6667500"/>
            <a:chExt cx="8443332" cy="2146659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B1E97951-82F2-E688-580F-F29F90474342}"/>
                </a:ext>
              </a:extLst>
            </p:cNvPr>
            <p:cNvSpPr/>
            <p:nvPr/>
          </p:nvSpPr>
          <p:spPr>
            <a:xfrm flipH="1">
              <a:off x="76200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D7538736-E6B9-5518-12AC-52F11CA87285}"/>
                </a:ext>
              </a:extLst>
            </p:cNvPr>
            <p:cNvSpPr/>
            <p:nvPr/>
          </p:nvSpPr>
          <p:spPr>
            <a:xfrm>
              <a:off x="4252332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21" name="Freeform 3">
            <a:extLst>
              <a:ext uri="{FF2B5EF4-FFF2-40B4-BE49-F238E27FC236}">
                <a16:creationId xmlns:a16="http://schemas.microsoft.com/office/drawing/2014/main" id="{5A629852-FE40-08F9-0FD7-E29C2E301592}"/>
              </a:ext>
            </a:extLst>
          </p:cNvPr>
          <p:cNvSpPr/>
          <p:nvPr/>
        </p:nvSpPr>
        <p:spPr>
          <a:xfrm>
            <a:off x="-2" y="7053430"/>
            <a:ext cx="1067335" cy="1766661"/>
          </a:xfrm>
          <a:custGeom>
            <a:avLst/>
            <a:gdLst/>
            <a:ahLst/>
            <a:cxnLst/>
            <a:rect l="l" t="t" r="r" b="b"/>
            <a:pathLst>
              <a:path w="9280602" h="5487156">
                <a:moveTo>
                  <a:pt x="0" y="0"/>
                </a:moveTo>
                <a:lnTo>
                  <a:pt x="9280602" y="0"/>
                </a:lnTo>
                <a:lnTo>
                  <a:pt x="9280602" y="5487156"/>
                </a:lnTo>
                <a:lnTo>
                  <a:pt x="0" y="5487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29028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9F999B96-EA04-60D2-B088-C23270B4F58E}"/>
              </a:ext>
            </a:extLst>
          </p:cNvPr>
          <p:cNvSpPr txBox="1"/>
          <p:nvPr/>
        </p:nvSpPr>
        <p:spPr>
          <a:xfrm>
            <a:off x="557674" y="3406200"/>
            <a:ext cx="14399369" cy="1462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2F243A"/>
                </a:solidFill>
                <a:latin typeface="Calibri" panose="020F0502020204030204" pitchFamily="34" charset="0"/>
                <a:ea typeface="Alexandria"/>
                <a:cs typeface="Calibri" panose="020F0502020204030204" pitchFamily="34" charset="0"/>
                <a:sym typeface="Alexandria"/>
              </a:rPr>
              <a:t>Digital Health Interventions in Pain Management: Opportunities and Pitfalls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48AA87D8-3FEC-3666-7E5F-458BC01AF6A3}"/>
              </a:ext>
            </a:extLst>
          </p:cNvPr>
          <p:cNvSpPr txBox="1"/>
          <p:nvPr/>
        </p:nvSpPr>
        <p:spPr>
          <a:xfrm>
            <a:off x="560302" y="5443586"/>
            <a:ext cx="1439936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43A"/>
                </a:solidFill>
                <a:latin typeface="+mj-lt"/>
                <a:ea typeface="Alexandria"/>
                <a:cs typeface="Alexandria"/>
                <a:sym typeface="Alexandria"/>
              </a:rPr>
              <a:t>Drs. Laura </a:t>
            </a:r>
            <a:r>
              <a:rPr lang="en-US" sz="2400" dirty="0" err="1">
                <a:solidFill>
                  <a:srgbClr val="2F243A"/>
                </a:solidFill>
                <a:latin typeface="+mj-lt"/>
                <a:ea typeface="Alexandria"/>
                <a:cs typeface="Alexandria"/>
                <a:sym typeface="Alexandria"/>
              </a:rPr>
              <a:t>Pivoli</a:t>
            </a:r>
            <a:r>
              <a:rPr lang="en-US" sz="2400" dirty="0">
                <a:solidFill>
                  <a:srgbClr val="2F243A"/>
                </a:solidFill>
                <a:latin typeface="+mj-lt"/>
                <a:ea typeface="Alexandria"/>
                <a:cs typeface="Alexandria"/>
                <a:sym typeface="Alexandria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43A"/>
                </a:solidFill>
                <a:latin typeface="+mj-lt"/>
                <a:ea typeface="Alexandria"/>
                <a:cs typeface="Alexandria"/>
                <a:sym typeface="Alexandria"/>
              </a:rPr>
              <a:t>PaMa research group, University of Milan, Italy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3EE825FF-3EFD-9CCD-72B2-29EC5015DB0C}"/>
              </a:ext>
            </a:extLst>
          </p:cNvPr>
          <p:cNvSpPr/>
          <p:nvPr/>
        </p:nvSpPr>
        <p:spPr>
          <a:xfrm flipH="1">
            <a:off x="17236432" y="7034438"/>
            <a:ext cx="1067335" cy="1766661"/>
          </a:xfrm>
          <a:custGeom>
            <a:avLst/>
            <a:gdLst/>
            <a:ahLst/>
            <a:cxnLst/>
            <a:rect l="l" t="t" r="r" b="b"/>
            <a:pathLst>
              <a:path w="9280602" h="5487156">
                <a:moveTo>
                  <a:pt x="0" y="0"/>
                </a:moveTo>
                <a:lnTo>
                  <a:pt x="9280602" y="0"/>
                </a:lnTo>
                <a:lnTo>
                  <a:pt x="9280602" y="5487156"/>
                </a:lnTo>
                <a:lnTo>
                  <a:pt x="0" y="5487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29028"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716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97</Words>
  <Application>Microsoft Macintosh PowerPoint</Application>
  <PresentationFormat>Custom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Kenza Mostaqim</cp:lastModifiedBy>
  <cp:revision>7</cp:revision>
  <dcterms:created xsi:type="dcterms:W3CDTF">2006-08-16T00:00:00Z</dcterms:created>
  <dcterms:modified xsi:type="dcterms:W3CDTF">2026-03-05T07:49:53Z</dcterms:modified>
  <dc:identifier>DAG_hWs8EL4</dc:identifier>
</cp:coreProperties>
</file>